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76" r:id="rId4"/>
    <p:sldId id="275" r:id="rId5"/>
    <p:sldId id="274" r:id="rId6"/>
    <p:sldId id="273" r:id="rId7"/>
    <p:sldId id="266" r:id="rId8"/>
    <p:sldId id="258" r:id="rId9"/>
    <p:sldId id="259" r:id="rId10"/>
    <p:sldId id="260" r:id="rId11"/>
    <p:sldId id="268" r:id="rId12"/>
    <p:sldId id="261" r:id="rId13"/>
    <p:sldId id="269" r:id="rId14"/>
    <p:sldId id="262" r:id="rId15"/>
    <p:sldId id="267" r:id="rId16"/>
    <p:sldId id="263" r:id="rId17"/>
    <p:sldId id="270" r:id="rId18"/>
    <p:sldId id="264" r:id="rId19"/>
    <p:sldId id="271" r:id="rId20"/>
    <p:sldId id="272" r:id="rId21"/>
    <p:sldId id="26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48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0558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273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291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91743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2651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5327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693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150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7222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6003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4145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241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1612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639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6860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3516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894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3/12/2024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1224684"/>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web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9098" y="5648325"/>
            <a:ext cx="11134725" cy="600076"/>
          </a:xfrm>
        </p:spPr>
        <p:txBody>
          <a:bodyPr/>
          <a:lstStyle/>
          <a:p>
            <a:r>
              <a:rPr lang="el-GR" sz="3600" b="1" dirty="0" smtClean="0"/>
              <a:t>Φωτογραφίζοντας στο υπέρυθρο μήκος κύματος</a:t>
            </a:r>
            <a:endParaRPr lang="el-GR" sz="3600" b="1" dirty="0"/>
          </a:p>
        </p:txBody>
      </p:sp>
      <p:sp>
        <p:nvSpPr>
          <p:cNvPr id="3" name="Subtitle 2"/>
          <p:cNvSpPr>
            <a:spLocks noGrp="1"/>
          </p:cNvSpPr>
          <p:nvPr>
            <p:ph type="subTitle" idx="1"/>
          </p:nvPr>
        </p:nvSpPr>
        <p:spPr>
          <a:xfrm>
            <a:off x="552450" y="6173153"/>
            <a:ext cx="10579845" cy="423270"/>
          </a:xfrm>
        </p:spPr>
        <p:txBody>
          <a:bodyPr/>
          <a:lstStyle/>
          <a:p>
            <a:r>
              <a:rPr lang="el-GR" dirty="0" smtClean="0"/>
              <a:t>Μεθοδολογία Επεξεργασίας ΤΟΥ ΠΛΑΝΗΤΗ ΔΙΑΣ ΣΤΟ ΥΠΕΡΥΘΡΟ ΜΗΚΟΣ ΚΥΜΑΤΟΣ</a:t>
            </a:r>
            <a:endParaRPr lang="el-G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013320" y="190627"/>
            <a:ext cx="5946283" cy="5629148"/>
          </a:xfrm>
          <a:prstGeom prst="rect">
            <a:avLst/>
          </a:prstGeom>
        </p:spPr>
      </p:pic>
      <p:sp>
        <p:nvSpPr>
          <p:cNvPr id="8" name="TextBox 7"/>
          <p:cNvSpPr txBox="1"/>
          <p:nvPr/>
        </p:nvSpPr>
        <p:spPr>
          <a:xfrm>
            <a:off x="1561210" y="6488668"/>
            <a:ext cx="8850500" cy="369332"/>
          </a:xfrm>
          <a:prstGeom prst="rect">
            <a:avLst/>
          </a:prstGeom>
          <a:noFill/>
        </p:spPr>
        <p:txBody>
          <a:bodyPr wrap="none" rtlCol="0">
            <a:spAutoFit/>
          </a:bodyPr>
          <a:lstStyle/>
          <a:p>
            <a:r>
              <a:rPr lang="el-GR" dirty="0" smtClean="0"/>
              <a:t>Ιωάννης Α. Μπούχρας – Ερασιτέχνης αστρονόμος – Πλανητικός παρατηρητής</a:t>
            </a:r>
            <a:endParaRPr lang="el-GR"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069" y="2257424"/>
            <a:ext cx="2222256" cy="1155573"/>
          </a:xfrm>
          <a:prstGeom prst="rect">
            <a:avLst/>
          </a:prstGeom>
        </p:spPr>
      </p:pic>
    </p:spTree>
    <p:extLst>
      <p:ext uri="{BB962C8B-B14F-4D97-AF65-F5344CB8AC3E}">
        <p14:creationId xmlns:p14="http://schemas.microsoft.com/office/powerpoint/2010/main" val="3350232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7168" y="2138643"/>
            <a:ext cx="8946541" cy="3259834"/>
          </a:xfrm>
        </p:spPr>
        <p:txBody>
          <a:bodyPr>
            <a:noAutofit/>
          </a:bodyPr>
          <a:lstStyle/>
          <a:p>
            <a:r>
              <a:rPr lang="el-GR" dirty="0"/>
              <a:t>Το φίλτρο </a:t>
            </a:r>
            <a:r>
              <a:rPr lang="el-GR" dirty="0" err="1"/>
              <a:t>Baader</a:t>
            </a:r>
            <a:r>
              <a:rPr lang="el-GR" dirty="0"/>
              <a:t> στα 685nm ή το </a:t>
            </a:r>
            <a:r>
              <a:rPr lang="el-GR" dirty="0" err="1"/>
              <a:t>Astronomik</a:t>
            </a:r>
            <a:r>
              <a:rPr lang="el-GR" dirty="0"/>
              <a:t> 742nm είναι ιδανικά για να ενισχύσουν τις μικρές ατμοσφαιρικές δομές του </a:t>
            </a:r>
            <a:r>
              <a:rPr lang="el-GR" dirty="0" smtClean="0"/>
              <a:t>πλανήτη, </a:t>
            </a:r>
            <a:r>
              <a:rPr lang="el-GR" dirty="0"/>
              <a:t>καθώς αυτά τα φίλτρα εξαλείφουν τα υψηλότερα επίπεδα ασθενούς αερίου στα </a:t>
            </a:r>
            <a:r>
              <a:rPr lang="el-GR" dirty="0" smtClean="0"/>
              <a:t>εξωτερικά </a:t>
            </a:r>
            <a:r>
              <a:rPr lang="el-GR" dirty="0"/>
              <a:t>στρώματα της ατμόσφαιρας που τείνουν να μειώνουν την αντίθεσή των φωτογραφιών στο ορατό </a:t>
            </a:r>
            <a:r>
              <a:rPr lang="el-GR" dirty="0" smtClean="0"/>
              <a:t>φως.</a:t>
            </a:r>
          </a:p>
          <a:p>
            <a:pPr marL="0" indent="0">
              <a:buNone/>
            </a:pPr>
            <a:endParaRPr lang="el-GR" dirty="0" smtClean="0"/>
          </a:p>
          <a:p>
            <a:r>
              <a:rPr lang="el-GR" dirty="0" smtClean="0"/>
              <a:t>Ένα </a:t>
            </a:r>
            <a:r>
              <a:rPr lang="el-GR" dirty="0"/>
              <a:t>φίλτρο R+IR στα 610nm είναι επίσης μια εξαιρετική επιλογή, που θα προσφέρει απλώς ένα ελαφρώς χαμηλότερο επίπεδο </a:t>
            </a:r>
            <a:r>
              <a:rPr lang="el-GR" dirty="0" err="1"/>
              <a:t>contrast</a:t>
            </a:r>
            <a:r>
              <a:rPr lang="el-GR" dirty="0"/>
              <a:t> από ότι το IR, αλλά με </a:t>
            </a:r>
            <a:r>
              <a:rPr lang="el-GR" dirty="0" smtClean="0"/>
              <a:t>πολύ </a:t>
            </a:r>
            <a:r>
              <a:rPr lang="el-GR" dirty="0"/>
              <a:t>υψηλότερο επίπεδο ανάλυσης.</a:t>
            </a:r>
          </a:p>
          <a:p>
            <a:pPr marL="0" indent="0">
              <a:buNone/>
            </a:pPr>
            <a:endParaRPr lang="el-GR" dirty="0"/>
          </a:p>
        </p:txBody>
      </p:sp>
      <p:sp>
        <p:nvSpPr>
          <p:cNvPr id="4" name="Title 1"/>
          <p:cNvSpPr txBox="1">
            <a:spLocks/>
          </p:cNvSpPr>
          <p:nvPr/>
        </p:nvSpPr>
        <p:spPr>
          <a:xfrm>
            <a:off x="788986" y="279026"/>
            <a:ext cx="9404723" cy="5474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l-GR" sz="2400" b="1" dirty="0" smtClean="0"/>
              <a:t>Στον πλανήτη Δία</a:t>
            </a:r>
            <a:r>
              <a:rPr lang="el-GR" sz="2400" dirty="0" smtClean="0"/>
              <a:t/>
            </a:r>
            <a:br>
              <a:rPr lang="el-GR" sz="2400" dirty="0" smtClean="0"/>
            </a:br>
            <a:endParaRPr lang="el-GR" sz="2400" dirty="0"/>
          </a:p>
        </p:txBody>
      </p:sp>
    </p:spTree>
    <p:extLst>
      <p:ext uri="{BB962C8B-B14F-4D97-AF65-F5344CB8AC3E}">
        <p14:creationId xmlns:p14="http://schemas.microsoft.com/office/powerpoint/2010/main" val="3559061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88986" y="279026"/>
            <a:ext cx="9404723" cy="5474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l-GR" sz="2400" b="1" dirty="0" smtClean="0"/>
              <a:t>Στον πλανήτη Δία</a:t>
            </a:r>
            <a:r>
              <a:rPr lang="el-GR" sz="2400" dirty="0" smtClean="0"/>
              <a:t/>
            </a:r>
            <a:br>
              <a:rPr lang="el-GR" sz="2400" dirty="0" smtClean="0"/>
            </a:br>
            <a:endParaRPr lang="el-GR"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350" y="1440258"/>
            <a:ext cx="8190117" cy="45139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76324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7168" y="2138643"/>
            <a:ext cx="8946541" cy="2642907"/>
          </a:xfrm>
        </p:spPr>
        <p:txBody>
          <a:bodyPr>
            <a:noAutofit/>
          </a:bodyPr>
          <a:lstStyle/>
          <a:p>
            <a:r>
              <a:rPr lang="el-GR" dirty="0"/>
              <a:t>Ο πλανήτης Κρόνος είναι πιο περίπλοκος στόχος. Η διεισδυτική επίδραση του </a:t>
            </a:r>
            <a:r>
              <a:rPr lang="el-GR" dirty="0" err="1"/>
              <a:t>υπερύθρου</a:t>
            </a:r>
            <a:r>
              <a:rPr lang="el-GR" dirty="0"/>
              <a:t> παίζει </a:t>
            </a:r>
            <a:r>
              <a:rPr lang="el-GR" dirty="0" smtClean="0"/>
              <a:t>σημαντικό </a:t>
            </a:r>
            <a:r>
              <a:rPr lang="el-GR" dirty="0"/>
              <a:t>ρόλο όπως και για τον Δία, αλλά οι λεπτομέρειες πάνω στο σώμα του είναι πολύ μικρότερες και με λιγότερο </a:t>
            </a:r>
            <a:r>
              <a:rPr lang="el-GR" dirty="0" err="1"/>
              <a:t>contrast</a:t>
            </a:r>
            <a:r>
              <a:rPr lang="el-GR" dirty="0"/>
              <a:t>. Εδώ τα φίλτρα R+IR προτιμώνται για να έχουμε καλύτερη </a:t>
            </a:r>
            <a:r>
              <a:rPr lang="el-GR" dirty="0" smtClean="0"/>
              <a:t>ανάλυση</a:t>
            </a:r>
            <a:r>
              <a:rPr lang="en-US" dirty="0" smtClean="0"/>
              <a:t>.</a:t>
            </a:r>
          </a:p>
          <a:p>
            <a:endParaRPr lang="en-US" dirty="0" smtClean="0"/>
          </a:p>
          <a:p>
            <a:r>
              <a:rPr lang="el-GR" dirty="0" smtClean="0"/>
              <a:t>Εάν όμως έχουμε </a:t>
            </a:r>
            <a:r>
              <a:rPr lang="el-GR" dirty="0"/>
              <a:t>ένα αρκετά ισχυρό τηλεσκόπιο  (τουλάχιστον 300 </a:t>
            </a:r>
            <a:r>
              <a:rPr lang="el-GR" dirty="0" err="1"/>
              <a:t>mm</a:t>
            </a:r>
            <a:r>
              <a:rPr lang="el-GR" dirty="0"/>
              <a:t>), θα μπορέσουμε να καταγράψουμε </a:t>
            </a:r>
            <a:r>
              <a:rPr lang="el-GR" dirty="0" smtClean="0"/>
              <a:t>καλύτερη </a:t>
            </a:r>
            <a:r>
              <a:rPr lang="el-GR" dirty="0" smtClean="0"/>
              <a:t>εικόνα </a:t>
            </a:r>
            <a:r>
              <a:rPr lang="el-GR" dirty="0"/>
              <a:t>στο υπέρυθρο </a:t>
            </a:r>
            <a:r>
              <a:rPr lang="el-GR" dirty="0" smtClean="0"/>
              <a:t>με φίλτρα </a:t>
            </a:r>
            <a:r>
              <a:rPr lang="el-GR" dirty="0"/>
              <a:t>IR από 700 έως 750 </a:t>
            </a:r>
            <a:r>
              <a:rPr lang="el-GR" dirty="0" err="1"/>
              <a:t>nm</a:t>
            </a:r>
            <a:r>
              <a:rPr lang="el-GR" dirty="0"/>
              <a:t>.</a:t>
            </a:r>
          </a:p>
          <a:p>
            <a:pPr marL="0" indent="0">
              <a:buNone/>
            </a:pPr>
            <a:endParaRPr lang="el-GR" dirty="0"/>
          </a:p>
        </p:txBody>
      </p:sp>
      <p:sp>
        <p:nvSpPr>
          <p:cNvPr id="4" name="Title 1"/>
          <p:cNvSpPr txBox="1">
            <a:spLocks/>
          </p:cNvSpPr>
          <p:nvPr/>
        </p:nvSpPr>
        <p:spPr>
          <a:xfrm>
            <a:off x="788986" y="279026"/>
            <a:ext cx="9404723" cy="5474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l-GR" sz="2400" b="1" dirty="0" smtClean="0"/>
              <a:t>Στον πλανήτη Κρόνο</a:t>
            </a:r>
            <a:r>
              <a:rPr lang="el-GR" sz="2400" dirty="0" smtClean="0"/>
              <a:t/>
            </a:r>
            <a:br>
              <a:rPr lang="el-GR" sz="2400" dirty="0" smtClean="0"/>
            </a:br>
            <a:endParaRPr lang="el-GR" sz="2400" dirty="0"/>
          </a:p>
        </p:txBody>
      </p:sp>
    </p:spTree>
    <p:extLst>
      <p:ext uri="{BB962C8B-B14F-4D97-AF65-F5344CB8AC3E}">
        <p14:creationId xmlns:p14="http://schemas.microsoft.com/office/powerpoint/2010/main" val="8420332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88986" y="279026"/>
            <a:ext cx="9404723" cy="5474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l-GR" sz="2400" b="1" dirty="0" smtClean="0"/>
              <a:t>Στον πλανήτη Κρόνο</a:t>
            </a:r>
            <a:r>
              <a:rPr lang="el-GR" sz="2400" dirty="0" smtClean="0"/>
              <a:t/>
            </a:r>
            <a:br>
              <a:rPr lang="el-GR" sz="2400" dirty="0" smtClean="0"/>
            </a:br>
            <a:endParaRPr lang="el-GR"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584" y="2707762"/>
            <a:ext cx="8782050" cy="1890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83179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7168" y="2138643"/>
            <a:ext cx="8946541" cy="2642907"/>
          </a:xfrm>
        </p:spPr>
        <p:txBody>
          <a:bodyPr>
            <a:noAutofit/>
          </a:bodyPr>
          <a:lstStyle/>
          <a:p>
            <a:r>
              <a:rPr lang="el-GR" dirty="0"/>
              <a:t>Η χρήση ενός φίλτρου </a:t>
            </a:r>
            <a:r>
              <a:rPr lang="el-GR" dirty="0" err="1"/>
              <a:t>υπερύθρων</a:t>
            </a:r>
            <a:r>
              <a:rPr lang="el-GR" dirty="0"/>
              <a:t> στον πλανήτη  Άρη αφήνει ορατή μόνο την επιφάνεια του (εκτός από </a:t>
            </a:r>
            <a:r>
              <a:rPr lang="el-GR" dirty="0" smtClean="0"/>
              <a:t>τις </a:t>
            </a:r>
            <a:r>
              <a:rPr lang="el-GR" dirty="0" smtClean="0"/>
              <a:t>περιπτώσεις </a:t>
            </a:r>
            <a:r>
              <a:rPr lang="el-GR" dirty="0"/>
              <a:t>που έχουμε </a:t>
            </a:r>
            <a:r>
              <a:rPr lang="el-GR" dirty="0" smtClean="0"/>
              <a:t>καταιγίδες </a:t>
            </a:r>
            <a:r>
              <a:rPr lang="el-GR" dirty="0"/>
              <a:t>σκόνης). Ως αποτέλεσμα, οι λεπτομέρειες παραμένουν οι ίδιες ανεξάρτητα από το μήκος κύματος που μπορείτε να επιλέξετε. </a:t>
            </a:r>
            <a:endParaRPr lang="el-GR" dirty="0" smtClean="0"/>
          </a:p>
          <a:p>
            <a:pPr marL="0" indent="0">
              <a:buNone/>
            </a:pPr>
            <a:endParaRPr lang="el-GR" dirty="0" smtClean="0"/>
          </a:p>
          <a:p>
            <a:r>
              <a:rPr lang="el-GR" dirty="0" smtClean="0"/>
              <a:t>Δεν έχει </a:t>
            </a:r>
            <a:r>
              <a:rPr lang="el-GR" dirty="0"/>
              <a:t>ενδιαφέρον να χρησιμοποιήσετε ένα βαθύτερο φίλτρο </a:t>
            </a:r>
            <a:r>
              <a:rPr lang="el-GR" dirty="0" err="1"/>
              <a:t>υπερύθρων</a:t>
            </a:r>
            <a:r>
              <a:rPr lang="el-GR" dirty="0"/>
              <a:t> σε αυτόν τον πλανήτη, καθώς θα οδηγούσε μόνο σε απώλεια της ολικής ανάλυσης (εκτός αν δεν έχετε καλό </a:t>
            </a:r>
            <a:r>
              <a:rPr lang="el-GR" dirty="0" err="1"/>
              <a:t>seeing</a:t>
            </a:r>
            <a:r>
              <a:rPr lang="el-GR" dirty="0"/>
              <a:t>). </a:t>
            </a:r>
          </a:p>
          <a:p>
            <a:pPr marL="0" indent="0">
              <a:buNone/>
            </a:pPr>
            <a:endParaRPr lang="el-GR" dirty="0"/>
          </a:p>
        </p:txBody>
      </p:sp>
      <p:sp>
        <p:nvSpPr>
          <p:cNvPr id="4" name="Title 1"/>
          <p:cNvSpPr txBox="1">
            <a:spLocks/>
          </p:cNvSpPr>
          <p:nvPr/>
        </p:nvSpPr>
        <p:spPr>
          <a:xfrm>
            <a:off x="788986" y="279026"/>
            <a:ext cx="9404723" cy="5474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l-GR" sz="2400" b="1" dirty="0" smtClean="0"/>
              <a:t>Στον πλανήτη Άρη</a:t>
            </a:r>
            <a:r>
              <a:rPr lang="el-GR" sz="2400" dirty="0" smtClean="0"/>
              <a:t/>
            </a:r>
            <a:br>
              <a:rPr lang="el-GR" sz="2400" dirty="0" smtClean="0"/>
            </a:br>
            <a:endParaRPr lang="el-GR" sz="2400" dirty="0"/>
          </a:p>
        </p:txBody>
      </p:sp>
    </p:spTree>
    <p:extLst>
      <p:ext uri="{BB962C8B-B14F-4D97-AF65-F5344CB8AC3E}">
        <p14:creationId xmlns:p14="http://schemas.microsoft.com/office/powerpoint/2010/main" val="7698961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47407"/>
          </a:xfrm>
        </p:spPr>
        <p:txBody>
          <a:bodyPr/>
          <a:lstStyle/>
          <a:p>
            <a:r>
              <a:rPr lang="el-GR" sz="2400" b="1" dirty="0" smtClean="0"/>
              <a:t>Στον πλανήτη Άρη</a:t>
            </a:r>
            <a:r>
              <a:rPr lang="el-GR" sz="2400" dirty="0"/>
              <a:t/>
            </a:r>
            <a:br>
              <a:rPr lang="el-GR" sz="2400" dirty="0"/>
            </a:br>
            <a:endParaRPr lang="el-GR"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382" y="1914514"/>
            <a:ext cx="6184285" cy="3638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4896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2893" y="1786218"/>
            <a:ext cx="8946541" cy="4100232"/>
          </a:xfrm>
        </p:spPr>
        <p:txBody>
          <a:bodyPr>
            <a:noAutofit/>
          </a:bodyPr>
          <a:lstStyle/>
          <a:p>
            <a:r>
              <a:rPr lang="el-GR" dirty="0"/>
              <a:t>Όντας πολύ μικρά </a:t>
            </a:r>
            <a:r>
              <a:rPr lang="el-GR" dirty="0" smtClean="0"/>
              <a:t>μακρινά </a:t>
            </a:r>
            <a:r>
              <a:rPr lang="el-GR" dirty="0"/>
              <a:t>και πολύ σκοτεινά αντικείμενα, ο Ουρανός και ο </a:t>
            </a:r>
            <a:r>
              <a:rPr lang="el-GR" dirty="0" err="1"/>
              <a:t>Ποσειδώνας</a:t>
            </a:r>
            <a:r>
              <a:rPr lang="el-GR" dirty="0"/>
              <a:t> θα επωφεληθούν σε μεγάλο βαθμό από ένα φίλτρο R+IR καλύτερα από ένα «καθαρό» IR, προκειμένου να συγκεντρώσουν όσο το δυνατόν περισσότερο φως χωρίς να χάσουν υπερβολική οπτική ανάλυση. </a:t>
            </a:r>
          </a:p>
          <a:p>
            <a:pPr marL="0" indent="0">
              <a:buNone/>
            </a:pPr>
            <a:endParaRPr lang="el-GR" dirty="0"/>
          </a:p>
          <a:p>
            <a:r>
              <a:rPr lang="el-GR" dirty="0"/>
              <a:t>Οι ιδιοκτήτες τηλεσκοπίων μεγάλων διαμέτρων (τουλάχιστον 300 έως 350 </a:t>
            </a:r>
            <a:r>
              <a:rPr lang="el-GR" dirty="0" err="1"/>
              <a:t>mm</a:t>
            </a:r>
            <a:r>
              <a:rPr lang="el-GR" dirty="0"/>
              <a:t>) μπορούν ωστόσο να εξετάσουν το ενδεχόμενο χρήσης του </a:t>
            </a:r>
            <a:r>
              <a:rPr lang="el-GR" dirty="0" err="1"/>
              <a:t>Baader</a:t>
            </a:r>
            <a:r>
              <a:rPr lang="el-GR" dirty="0"/>
              <a:t> IR 685nm που θα προσφέρει υψηλότερη αντίθεση στις σπάνιες ορατές λεπτομέρειες πάνω στα σώματα τους. </a:t>
            </a:r>
            <a:endParaRPr lang="el-GR" dirty="0" smtClean="0"/>
          </a:p>
          <a:p>
            <a:r>
              <a:rPr lang="el-GR" dirty="0" smtClean="0"/>
              <a:t>Τα </a:t>
            </a:r>
            <a:r>
              <a:rPr lang="el-GR" dirty="0"/>
              <a:t>"μεγαλύτερης" μπάντας φίλτρα IR-</a:t>
            </a:r>
            <a:r>
              <a:rPr lang="el-GR" dirty="0" err="1"/>
              <a:t>pass</a:t>
            </a:r>
            <a:r>
              <a:rPr lang="el-GR" dirty="0"/>
              <a:t> δεν παρουσιάζουν κανένα ενδιαφέρον σε αυτήν την περίπτωση.</a:t>
            </a:r>
          </a:p>
          <a:p>
            <a:pPr marL="0" indent="0">
              <a:buNone/>
            </a:pPr>
            <a:endParaRPr lang="el-GR" dirty="0"/>
          </a:p>
        </p:txBody>
      </p:sp>
      <p:sp>
        <p:nvSpPr>
          <p:cNvPr id="4" name="Title 1"/>
          <p:cNvSpPr txBox="1">
            <a:spLocks/>
          </p:cNvSpPr>
          <p:nvPr/>
        </p:nvSpPr>
        <p:spPr>
          <a:xfrm>
            <a:off x="788986" y="279026"/>
            <a:ext cx="9404723" cy="5474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l-GR" sz="2400" b="1" dirty="0"/>
              <a:t>Στον πλανήτη </a:t>
            </a:r>
            <a:r>
              <a:rPr lang="el-GR" sz="2400" b="1" dirty="0" smtClean="0"/>
              <a:t>Ουρανό </a:t>
            </a:r>
            <a:r>
              <a:rPr lang="el-GR" sz="2400" b="1" dirty="0"/>
              <a:t>και ο </a:t>
            </a:r>
            <a:r>
              <a:rPr lang="el-GR" sz="2400" b="1" dirty="0" err="1" smtClean="0"/>
              <a:t>Ποσειδώνα</a:t>
            </a:r>
            <a:r>
              <a:rPr lang="el-GR" sz="2400" dirty="0" smtClean="0"/>
              <a:t/>
            </a:r>
            <a:br>
              <a:rPr lang="el-GR" sz="2400" dirty="0" smtClean="0"/>
            </a:br>
            <a:endParaRPr lang="el-GR" sz="2400" dirty="0"/>
          </a:p>
        </p:txBody>
      </p:sp>
    </p:spTree>
    <p:extLst>
      <p:ext uri="{BB962C8B-B14F-4D97-AF65-F5344CB8AC3E}">
        <p14:creationId xmlns:p14="http://schemas.microsoft.com/office/powerpoint/2010/main" val="681721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88986" y="279026"/>
            <a:ext cx="9404723" cy="5474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l-GR" sz="2400" b="1" dirty="0"/>
              <a:t>Στον πλανήτη </a:t>
            </a:r>
            <a:r>
              <a:rPr lang="el-GR" sz="2400" b="1" dirty="0" smtClean="0"/>
              <a:t>Ουρανό </a:t>
            </a:r>
            <a:r>
              <a:rPr lang="el-GR" sz="2400" b="1" dirty="0"/>
              <a:t>και ο </a:t>
            </a:r>
            <a:r>
              <a:rPr lang="el-GR" sz="2400" b="1" dirty="0" err="1" smtClean="0"/>
              <a:t>Ποσειδώνα</a:t>
            </a:r>
            <a:r>
              <a:rPr lang="el-GR" sz="2400" dirty="0" smtClean="0"/>
              <a:t/>
            </a:r>
            <a:br>
              <a:rPr lang="el-GR" sz="2400" dirty="0" smtClean="0"/>
            </a:br>
            <a:endParaRPr lang="el-GR"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886" y="2475450"/>
            <a:ext cx="4281428" cy="225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066627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2893" y="1786218"/>
            <a:ext cx="8946541" cy="4100232"/>
          </a:xfrm>
        </p:spPr>
        <p:txBody>
          <a:bodyPr>
            <a:noAutofit/>
          </a:bodyPr>
          <a:lstStyle/>
          <a:p>
            <a:r>
              <a:rPr lang="el-GR" dirty="0"/>
              <a:t>Η Αφροδίτη είναι ο μόνος πλανήτης όπου θα πρέπει να προτιμάται ένα βαθύ φίλτρο </a:t>
            </a:r>
            <a:r>
              <a:rPr lang="el-GR" dirty="0" err="1"/>
              <a:t>υπερύθρων</a:t>
            </a:r>
            <a:r>
              <a:rPr lang="el-GR" dirty="0"/>
              <a:t>. Οι λεπτομέρειες </a:t>
            </a:r>
            <a:r>
              <a:rPr lang="el-GR" dirty="0" err="1"/>
              <a:t>υπερύθρων</a:t>
            </a:r>
            <a:r>
              <a:rPr lang="el-GR" dirty="0"/>
              <a:t> σε αυτόν τον πλανήτη έχουν πολύ χαμηλή αντίθεση και θα αποκαλυφθούν καλύτερα με οποιοδήποτε από τα ακόλουθα φίλτρα: </a:t>
            </a:r>
            <a:r>
              <a:rPr lang="el-GR" dirty="0" err="1"/>
              <a:t>Astronomik</a:t>
            </a:r>
            <a:r>
              <a:rPr lang="el-GR" dirty="0"/>
              <a:t> 742, 807 ή ZWO 850. </a:t>
            </a:r>
            <a:endParaRPr lang="el-GR" dirty="0" smtClean="0"/>
          </a:p>
          <a:p>
            <a:pPr marL="0" indent="0">
              <a:buNone/>
            </a:pPr>
            <a:r>
              <a:rPr lang="el-GR" dirty="0"/>
              <a:t> </a:t>
            </a:r>
          </a:p>
          <a:p>
            <a:r>
              <a:rPr lang="el-GR" dirty="0"/>
              <a:t>Η </a:t>
            </a:r>
            <a:r>
              <a:rPr lang="el-GR" dirty="0" smtClean="0"/>
              <a:t>Αφροδίτη </a:t>
            </a:r>
            <a:r>
              <a:rPr lang="el-GR" dirty="0"/>
              <a:t>είναι επίσης ο μόνος πλανήτης όπου μπορεί να γίνει πολύτιμη χρήση του φίλτρου IR-</a:t>
            </a:r>
            <a:r>
              <a:rPr lang="el-GR" dirty="0" err="1"/>
              <a:t>pass</a:t>
            </a:r>
            <a:r>
              <a:rPr lang="el-GR" dirty="0"/>
              <a:t> 1 </a:t>
            </a:r>
            <a:r>
              <a:rPr lang="el-GR" dirty="0" err="1"/>
              <a:t>micron</a:t>
            </a:r>
            <a:r>
              <a:rPr lang="el-GR" dirty="0"/>
              <a:t> (1000nm), για να καταγράψουμε το θερμικό σήμα της επιφάνειας της!</a:t>
            </a:r>
          </a:p>
          <a:p>
            <a:pPr marL="0" indent="0">
              <a:buNone/>
            </a:pPr>
            <a:endParaRPr lang="el-GR" dirty="0"/>
          </a:p>
        </p:txBody>
      </p:sp>
      <p:sp>
        <p:nvSpPr>
          <p:cNvPr id="4" name="Title 1"/>
          <p:cNvSpPr txBox="1">
            <a:spLocks/>
          </p:cNvSpPr>
          <p:nvPr/>
        </p:nvSpPr>
        <p:spPr>
          <a:xfrm>
            <a:off x="788986" y="279026"/>
            <a:ext cx="9404723" cy="5474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l-GR" sz="2400" b="1" dirty="0"/>
              <a:t>Στον πλανήτη </a:t>
            </a:r>
            <a:r>
              <a:rPr lang="el-GR" sz="2400" b="1" dirty="0" smtClean="0"/>
              <a:t>Αφροδίτη</a:t>
            </a:r>
            <a:r>
              <a:rPr lang="el-GR" sz="2400" dirty="0" smtClean="0"/>
              <a:t/>
            </a:r>
            <a:br>
              <a:rPr lang="el-GR" sz="2400" dirty="0" smtClean="0"/>
            </a:br>
            <a:endParaRPr lang="el-GR" sz="2400" dirty="0"/>
          </a:p>
        </p:txBody>
      </p:sp>
    </p:spTree>
    <p:extLst>
      <p:ext uri="{BB962C8B-B14F-4D97-AF65-F5344CB8AC3E}">
        <p14:creationId xmlns:p14="http://schemas.microsoft.com/office/powerpoint/2010/main" val="3829627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88986" y="279026"/>
            <a:ext cx="9404723" cy="5474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l-GR" sz="2400" b="1" dirty="0"/>
              <a:t>Στον πλανήτη </a:t>
            </a:r>
            <a:r>
              <a:rPr lang="el-GR" sz="2400" b="1" dirty="0" smtClean="0"/>
              <a:t>Αφροδίτη</a:t>
            </a:r>
            <a:r>
              <a:rPr lang="el-GR" sz="2400" dirty="0" smtClean="0"/>
              <a:t/>
            </a:r>
            <a:br>
              <a:rPr lang="el-GR" sz="2400" dirty="0" smtClean="0"/>
            </a:br>
            <a:endParaRPr lang="el-GR"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309" y="2037446"/>
            <a:ext cx="7452632" cy="3183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20999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47407"/>
          </a:xfrm>
        </p:spPr>
        <p:txBody>
          <a:bodyPr/>
          <a:lstStyle/>
          <a:p>
            <a:r>
              <a:rPr lang="en-GB" sz="2400" dirty="0" smtClean="0"/>
              <a:t>James Web - </a:t>
            </a:r>
            <a:r>
              <a:rPr lang="el-GR" sz="2400" dirty="0" smtClean="0"/>
              <a:t>υπέρυθρο φως</a:t>
            </a:r>
            <a:r>
              <a:rPr lang="el-GR" sz="2400" dirty="0"/>
              <a:t/>
            </a:r>
            <a:br>
              <a:rPr lang="el-GR" sz="2400" dirty="0"/>
            </a:br>
            <a:endParaRPr lang="el-GR" sz="2400" dirty="0"/>
          </a:p>
        </p:txBody>
      </p:sp>
      <p:sp>
        <p:nvSpPr>
          <p:cNvPr id="3" name="Content Placeholder 2"/>
          <p:cNvSpPr>
            <a:spLocks noGrp="1"/>
          </p:cNvSpPr>
          <p:nvPr>
            <p:ph idx="1"/>
          </p:nvPr>
        </p:nvSpPr>
        <p:spPr>
          <a:xfrm>
            <a:off x="1000489" y="1257390"/>
            <a:ext cx="8946541" cy="4195481"/>
          </a:xfrm>
        </p:spPr>
        <p:txBody>
          <a:bodyPr>
            <a:normAutofit/>
          </a:bodyPr>
          <a:lstStyle/>
          <a:p>
            <a:pPr marL="0" indent="0">
              <a:buNone/>
            </a:pPr>
            <a:r>
              <a:rPr lang="el-GR" dirty="0"/>
              <a:t>Όλοι έχουμε δει τις τελευταίες φωτογραφίες του διαστημικού τηλεσκοπίου </a:t>
            </a:r>
            <a:r>
              <a:rPr lang="el-GR" dirty="0" err="1"/>
              <a:t>James</a:t>
            </a:r>
            <a:r>
              <a:rPr lang="el-GR" dirty="0"/>
              <a:t> </a:t>
            </a:r>
            <a:r>
              <a:rPr lang="el-GR" dirty="0" err="1"/>
              <a:t>web</a:t>
            </a:r>
            <a:r>
              <a:rPr lang="el-GR" dirty="0"/>
              <a:t>. Το τηλεσκόπιο αυτό κάνει παρατηρήσεις στο υπέρυθρο μήκος κύματος χάρη στον </a:t>
            </a:r>
            <a:r>
              <a:rPr lang="el-GR" dirty="0" err="1"/>
              <a:t>William</a:t>
            </a:r>
            <a:r>
              <a:rPr lang="el-GR" dirty="0"/>
              <a:t> </a:t>
            </a:r>
            <a:r>
              <a:rPr lang="el-GR" dirty="0" err="1"/>
              <a:t>Herschel</a:t>
            </a:r>
            <a:r>
              <a:rPr lang="el-GR"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000" y="2348281"/>
            <a:ext cx="8002834" cy="43257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475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88986" y="279026"/>
            <a:ext cx="9404723" cy="5474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l-GR" sz="2400" b="1" dirty="0"/>
              <a:t>Στον πλανήτη </a:t>
            </a:r>
            <a:r>
              <a:rPr lang="el-GR" sz="2400" b="1" dirty="0" smtClean="0"/>
              <a:t>Αφροδίτη</a:t>
            </a:r>
            <a:r>
              <a:rPr lang="el-GR" sz="2400" dirty="0" smtClean="0"/>
              <a:t/>
            </a:r>
            <a:br>
              <a:rPr lang="el-GR" sz="2400" dirty="0" smtClean="0"/>
            </a:br>
            <a:endParaRPr lang="el-GR"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925" y="1257300"/>
            <a:ext cx="6381750" cy="5105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75405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25" y="478155"/>
            <a:ext cx="10058400" cy="5230368"/>
          </a:xfrm>
          <a:prstGeom prst="rect">
            <a:avLst/>
          </a:prstGeom>
        </p:spPr>
      </p:pic>
      <p:sp>
        <p:nvSpPr>
          <p:cNvPr id="5" name="TextBox 4"/>
          <p:cNvSpPr txBox="1"/>
          <p:nvPr/>
        </p:nvSpPr>
        <p:spPr>
          <a:xfrm>
            <a:off x="1788849" y="5895975"/>
            <a:ext cx="8557151" cy="369332"/>
          </a:xfrm>
          <a:prstGeom prst="rect">
            <a:avLst/>
          </a:prstGeom>
          <a:noFill/>
        </p:spPr>
        <p:txBody>
          <a:bodyPr wrap="none" rtlCol="0">
            <a:spAutoFit/>
          </a:bodyPr>
          <a:lstStyle/>
          <a:p>
            <a:r>
              <a:rPr lang="el-GR" dirty="0" smtClean="0"/>
              <a:t>Ας προχωρήσουμε τώρα στην επεξεργασία του πλανήτη Δία στο υπέρυθρο</a:t>
            </a:r>
            <a:endParaRPr lang="el-GR" dirty="0"/>
          </a:p>
        </p:txBody>
      </p:sp>
    </p:spTree>
    <p:extLst>
      <p:ext uri="{BB962C8B-B14F-4D97-AF65-F5344CB8AC3E}">
        <p14:creationId xmlns:p14="http://schemas.microsoft.com/office/powerpoint/2010/main" val="19375885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47407"/>
          </a:xfrm>
        </p:spPr>
        <p:txBody>
          <a:bodyPr/>
          <a:lstStyle/>
          <a:p>
            <a:r>
              <a:rPr lang="el-GR" sz="2400" dirty="0" err="1"/>
              <a:t>William</a:t>
            </a:r>
            <a:r>
              <a:rPr lang="el-GR" sz="2400" dirty="0"/>
              <a:t> </a:t>
            </a:r>
            <a:r>
              <a:rPr lang="el-GR" sz="2400" dirty="0" err="1"/>
              <a:t>Herschel</a:t>
            </a:r>
            <a:r>
              <a:rPr lang="el-GR" sz="2400" dirty="0" smtClean="0"/>
              <a:t/>
            </a:r>
            <a:br>
              <a:rPr lang="el-GR" sz="2400" dirty="0" smtClean="0"/>
            </a:br>
            <a:endParaRPr lang="el-GR" sz="2400" dirty="0"/>
          </a:p>
        </p:txBody>
      </p:sp>
      <p:sp>
        <p:nvSpPr>
          <p:cNvPr id="7" name="Rectangle 6"/>
          <p:cNvSpPr/>
          <p:nvPr/>
        </p:nvSpPr>
        <p:spPr>
          <a:xfrm>
            <a:off x="4198181" y="1520046"/>
            <a:ext cx="7132672" cy="4801314"/>
          </a:xfrm>
          <a:prstGeom prst="rect">
            <a:avLst/>
          </a:prstGeom>
        </p:spPr>
        <p:txBody>
          <a:bodyPr wrap="square">
            <a:spAutoFit/>
          </a:bodyPr>
          <a:lstStyle/>
          <a:p>
            <a:r>
              <a:rPr lang="el-GR" dirty="0"/>
              <a:t>Πώς ανακαλύφθηκε όμως το υπέρυθρο μήκος κύματος</a:t>
            </a:r>
            <a:r>
              <a:rPr lang="el-GR" dirty="0" smtClean="0"/>
              <a:t>;</a:t>
            </a:r>
            <a:endParaRPr lang="en-US" dirty="0" smtClean="0"/>
          </a:p>
          <a:p>
            <a:endParaRPr lang="el-GR" dirty="0"/>
          </a:p>
          <a:p>
            <a:r>
              <a:rPr lang="el-GR" dirty="0"/>
              <a:t>O </a:t>
            </a:r>
            <a:r>
              <a:rPr lang="el-GR" dirty="0" err="1"/>
              <a:t>Herschel</a:t>
            </a:r>
            <a:r>
              <a:rPr lang="el-GR" dirty="0"/>
              <a:t> τοποθέτησε ένα πρίσμα στην πορεία μιας ηλιακής ακτίνας. Τίποτε το πρωτότυπο μέχρι εδώ, το έκανε και ο </a:t>
            </a:r>
            <a:r>
              <a:rPr lang="el-GR" dirty="0" err="1"/>
              <a:t>Νεύτων</a:t>
            </a:r>
            <a:r>
              <a:rPr lang="el-GR" dirty="0"/>
              <a:t> τον 17 αιώνα, καταγράφοντας και τα επτά γνωστά χρώματα, ερυθρό ,πορτοκάλι, </a:t>
            </a:r>
            <a:r>
              <a:rPr lang="el-GR" dirty="0" err="1"/>
              <a:t>κίτρινο,πράσινο</a:t>
            </a:r>
            <a:r>
              <a:rPr lang="el-GR" dirty="0"/>
              <a:t>, </a:t>
            </a:r>
            <a:r>
              <a:rPr lang="el-GR" dirty="0" err="1"/>
              <a:t>κυανό,λουλακί</a:t>
            </a:r>
            <a:r>
              <a:rPr lang="el-GR" dirty="0"/>
              <a:t>, και ιώδες. </a:t>
            </a:r>
            <a:endParaRPr lang="en-US" dirty="0" smtClean="0"/>
          </a:p>
          <a:p>
            <a:endParaRPr lang="en-US" dirty="0"/>
          </a:p>
          <a:p>
            <a:r>
              <a:rPr lang="el-GR" dirty="0" smtClean="0"/>
              <a:t>Ο </a:t>
            </a:r>
            <a:r>
              <a:rPr lang="el-GR" dirty="0" err="1"/>
              <a:t>Herschel</a:t>
            </a:r>
            <a:r>
              <a:rPr lang="el-GR" dirty="0"/>
              <a:t> ωστόσο αναρωτήθηκε πια ήταν η θερμοκρασία του κάθε χρώματος. Τοποθέτησε λοιπόν ένα θερμόμετρο σε κάθε χρώμα και πραγματικά κατέγραψε </a:t>
            </a:r>
            <a:r>
              <a:rPr lang="el-GR" dirty="0" smtClean="0"/>
              <a:t>διαφορετική</a:t>
            </a:r>
            <a:r>
              <a:rPr lang="en-US" dirty="0" smtClean="0"/>
              <a:t> </a:t>
            </a:r>
            <a:r>
              <a:rPr lang="el-GR" dirty="0" smtClean="0"/>
              <a:t>θερμοκρασία. </a:t>
            </a:r>
            <a:r>
              <a:rPr lang="el-GR" dirty="0"/>
              <a:t>Η ορθή διεξαγωγή των πειραμάτων όμως απαιτεί και μια ουδέτερη μέτρηση ως σημείο αναφοράς, και έτσι τοποθέτησε ένα επιπλέον θερμόμετρο δίπλα από το κόκκινο χρώμα με την πεποίθηση να καταγράψει την θερμοκρασία του δωματίου. Αλλά όχι, η θερμοκρασία σε αυτό το θερμόμετρο ανέβηκε πιο ψηλά </a:t>
            </a:r>
            <a:r>
              <a:rPr lang="el-GR" dirty="0" err="1"/>
              <a:t>απ</a:t>
            </a:r>
            <a:r>
              <a:rPr lang="el-GR" dirty="0"/>
              <a:t>', ότι στο κόκκινο. Έτσι λοιπόν ανακαλύφθηκε η υπέρυθρη ακτινοβολία.</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69" y="1520046"/>
            <a:ext cx="3617430" cy="46081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08506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47407"/>
          </a:xfrm>
        </p:spPr>
        <p:txBody>
          <a:bodyPr/>
          <a:lstStyle/>
          <a:p>
            <a:r>
              <a:rPr lang="el-GR" sz="2400" dirty="0"/>
              <a:t>Τι είναι το υπέρυθρο φως ή η υπέρυθρη ενέργεια;</a:t>
            </a:r>
            <a:br>
              <a:rPr lang="el-GR" sz="2400" dirty="0"/>
            </a:br>
            <a:endParaRPr lang="el-GR" sz="2400" dirty="0"/>
          </a:p>
        </p:txBody>
      </p:sp>
      <p:sp>
        <p:nvSpPr>
          <p:cNvPr id="3" name="Content Placeholder 2"/>
          <p:cNvSpPr>
            <a:spLocks noGrp="1"/>
          </p:cNvSpPr>
          <p:nvPr>
            <p:ph idx="1"/>
          </p:nvPr>
        </p:nvSpPr>
        <p:spPr/>
        <p:txBody>
          <a:bodyPr/>
          <a:lstStyle/>
          <a:p>
            <a:r>
              <a:rPr lang="el-GR" dirty="0" smtClean="0"/>
              <a:t>Το </a:t>
            </a:r>
            <a:r>
              <a:rPr lang="el-GR" dirty="0"/>
              <a:t>υπέρυθρο φως, που ονομάζεται επίσης υπέρυθρη ενέργεια, είναι μέρος του ηλεκτρομαγνητικού φάσματος, ακριβώς πέρα από το ορατό </a:t>
            </a:r>
            <a:r>
              <a:rPr lang="el-GR" dirty="0" smtClean="0"/>
              <a:t>φως</a:t>
            </a:r>
            <a:r>
              <a:rPr lang="en-GB" dirty="0" smtClean="0"/>
              <a:t> </a:t>
            </a:r>
            <a:r>
              <a:rPr lang="el-GR" dirty="0" smtClean="0"/>
              <a:t>και είναι </a:t>
            </a:r>
            <a:r>
              <a:rPr lang="el-GR" dirty="0"/>
              <a:t>το τμήμα </a:t>
            </a:r>
            <a:r>
              <a:rPr lang="el-GR" dirty="0" smtClean="0"/>
              <a:t>εκείνο με </a:t>
            </a:r>
            <a:r>
              <a:rPr lang="el-GR" dirty="0"/>
              <a:t>μήκη κύματος μεγαλύτερο από το κόκκινο φως που είναι αόρατο στο ανθρώπινο μάτι</a:t>
            </a:r>
            <a:r>
              <a:rPr lang="el-GR" dirty="0" smtClean="0"/>
              <a:t>.</a:t>
            </a:r>
            <a:endParaRPr lang="en-US" dirty="0" smtClean="0"/>
          </a:p>
          <a:p>
            <a:r>
              <a:rPr lang="el-GR" dirty="0" smtClean="0"/>
              <a:t> </a:t>
            </a:r>
            <a:r>
              <a:rPr lang="el-GR" dirty="0"/>
              <a:t>Το υπέρυθρο χωρίζεται σε τρεις κατηγορίες: </a:t>
            </a:r>
            <a:r>
              <a:rPr lang="el-GR" dirty="0" smtClean="0"/>
              <a:t>εγγύς υπέρυθρο</a:t>
            </a:r>
            <a:r>
              <a:rPr lang="el-GR" dirty="0"/>
              <a:t>, μεσαίο υπέρυθρο και μακρινό υπέρυθρο</a:t>
            </a:r>
            <a:r>
              <a:rPr lang="el-GR" dirty="0" smtClean="0"/>
              <a:t>.</a:t>
            </a:r>
          </a:p>
          <a:p>
            <a:r>
              <a:rPr lang="el-GR" dirty="0" smtClean="0"/>
              <a:t> </a:t>
            </a:r>
            <a:r>
              <a:rPr lang="el-GR" dirty="0"/>
              <a:t>Οι διαφορές μεταξύ αυτών των κατηγοριών είναι τα μήκη κύματος του φωτός, με το κοντινό υπέρυθρο να είναι πιο κοντά στο κόκκινο φως και το μακρινό υπέρυθρο να είναι το πιο απομακρυσμένο.</a:t>
            </a:r>
          </a:p>
          <a:p>
            <a:endParaRPr lang="el-GR" dirty="0"/>
          </a:p>
        </p:txBody>
      </p:sp>
    </p:spTree>
    <p:extLst>
      <p:ext uri="{BB962C8B-B14F-4D97-AF65-F5344CB8AC3E}">
        <p14:creationId xmlns:p14="http://schemas.microsoft.com/office/powerpoint/2010/main" val="10447404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47407"/>
          </a:xfrm>
        </p:spPr>
        <p:txBody>
          <a:bodyPr/>
          <a:lstStyle/>
          <a:p>
            <a:r>
              <a:rPr lang="el-GR" sz="2400" dirty="0" smtClean="0"/>
              <a:t>Το φάσμα</a:t>
            </a:r>
            <a:r>
              <a:rPr lang="el-GR" sz="2400" dirty="0"/>
              <a:t/>
            </a:r>
            <a:br>
              <a:rPr lang="el-GR" sz="2400" dirty="0"/>
            </a:br>
            <a:endParaRPr lang="el-GR"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72" y="1195254"/>
            <a:ext cx="10058400" cy="5264943"/>
          </a:xfrm>
          <a:prstGeom prst="rect">
            <a:avLst/>
          </a:prstGeom>
        </p:spPr>
      </p:pic>
    </p:spTree>
    <p:extLst>
      <p:ext uri="{BB962C8B-B14F-4D97-AF65-F5344CB8AC3E}">
        <p14:creationId xmlns:p14="http://schemas.microsoft.com/office/powerpoint/2010/main" val="1370904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47407"/>
          </a:xfrm>
        </p:spPr>
        <p:txBody>
          <a:bodyPr/>
          <a:lstStyle/>
          <a:p>
            <a:r>
              <a:rPr lang="el-GR" sz="2400" b="1" dirty="0"/>
              <a:t>Τι πρέπει να γνωρίζετε για το </a:t>
            </a:r>
            <a:r>
              <a:rPr lang="el-GR" sz="2400" b="1" dirty="0" smtClean="0"/>
              <a:t>υπέρυθρο</a:t>
            </a:r>
            <a:r>
              <a:rPr lang="el-GR" sz="2400" dirty="0"/>
              <a:t/>
            </a:r>
            <a:br>
              <a:rPr lang="el-GR" sz="2400" dirty="0"/>
            </a:br>
            <a:endParaRPr lang="el-GR" sz="2400" dirty="0"/>
          </a:p>
        </p:txBody>
      </p:sp>
      <p:sp>
        <p:nvSpPr>
          <p:cNvPr id="3" name="Content Placeholder 2"/>
          <p:cNvSpPr>
            <a:spLocks noGrp="1"/>
          </p:cNvSpPr>
          <p:nvPr>
            <p:ph idx="1"/>
          </p:nvPr>
        </p:nvSpPr>
        <p:spPr/>
        <p:txBody>
          <a:bodyPr/>
          <a:lstStyle/>
          <a:p>
            <a:r>
              <a:rPr lang="el-GR" dirty="0"/>
              <a:t>Συχνά δίνει καλύτερες εικόνες από ό,τι στο ορατό φως, καθώς το υπέρυθρο επηρεάζεται λιγότερο από την ατμόσφαιρά της Γης. Ωστόσο, η οπτική του ανάλυση είναι μικρότερη από </a:t>
            </a:r>
            <a:r>
              <a:rPr lang="el-GR" dirty="0" smtClean="0"/>
              <a:t>αυτή </a:t>
            </a:r>
            <a:r>
              <a:rPr lang="el-GR" dirty="0"/>
              <a:t>του ορατού </a:t>
            </a:r>
            <a:r>
              <a:rPr lang="el-GR" dirty="0" smtClean="0"/>
              <a:t>φωτός.</a:t>
            </a:r>
            <a:endParaRPr lang="el-GR" dirty="0"/>
          </a:p>
          <a:p>
            <a:pPr marL="0" indent="0">
              <a:buNone/>
            </a:pPr>
            <a:endParaRPr lang="el-GR" dirty="0"/>
          </a:p>
          <a:p>
            <a:r>
              <a:rPr lang="el-GR" dirty="0"/>
              <a:t>Τα φίλτρα </a:t>
            </a:r>
            <a:r>
              <a:rPr lang="el-GR" dirty="0" err="1" smtClean="0"/>
              <a:t>υπερύθρων</a:t>
            </a:r>
            <a:r>
              <a:rPr lang="el-GR" dirty="0" smtClean="0"/>
              <a:t> </a:t>
            </a:r>
            <a:r>
              <a:rPr lang="el-GR" dirty="0"/>
              <a:t>έχουν επίσης μια ενδιαφέρουσα διεισδυτική ικανότητα στα εξωτερικά αχνά στρώματα της </a:t>
            </a:r>
            <a:r>
              <a:rPr lang="el-GR" dirty="0" smtClean="0"/>
              <a:t>ατμόσφαιρας των </a:t>
            </a:r>
            <a:r>
              <a:rPr lang="el-GR" dirty="0"/>
              <a:t>πλανητών και έτσι μας </a:t>
            </a:r>
            <a:r>
              <a:rPr lang="el-GR" dirty="0" smtClean="0"/>
              <a:t>δίνουν </a:t>
            </a:r>
            <a:r>
              <a:rPr lang="el-GR" dirty="0"/>
              <a:t>πρόσβαση σε λεπτομέρειες που βρίσκονται πιο βαθιά </a:t>
            </a:r>
            <a:r>
              <a:rPr lang="el-GR" dirty="0" smtClean="0"/>
              <a:t>από </a:t>
            </a:r>
            <a:r>
              <a:rPr lang="el-GR" dirty="0"/>
              <a:t>εκείνες </a:t>
            </a:r>
            <a:r>
              <a:rPr lang="el-GR" dirty="0" smtClean="0"/>
              <a:t>στο </a:t>
            </a:r>
            <a:r>
              <a:rPr lang="el-GR" dirty="0"/>
              <a:t>ορατό </a:t>
            </a:r>
            <a:r>
              <a:rPr lang="el-GR" dirty="0" smtClean="0"/>
              <a:t>φως. </a:t>
            </a:r>
            <a:endParaRPr lang="el-GR" dirty="0"/>
          </a:p>
          <a:p>
            <a:endParaRPr lang="el-GR" dirty="0"/>
          </a:p>
        </p:txBody>
      </p:sp>
    </p:spTree>
    <p:extLst>
      <p:ext uri="{BB962C8B-B14F-4D97-AF65-F5344CB8AC3E}">
        <p14:creationId xmlns:p14="http://schemas.microsoft.com/office/powerpoint/2010/main" val="795754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47407"/>
          </a:xfrm>
        </p:spPr>
        <p:txBody>
          <a:bodyPr/>
          <a:lstStyle/>
          <a:p>
            <a:r>
              <a:rPr lang="el-GR" sz="2400" b="1" dirty="0" smtClean="0"/>
              <a:t>Τα φίλτρα </a:t>
            </a:r>
            <a:r>
              <a:rPr lang="el-GR" sz="2400" b="1" dirty="0" err="1" smtClean="0"/>
              <a:t>υπερύθρου</a:t>
            </a:r>
            <a:r>
              <a:rPr lang="el-GR" sz="2400" dirty="0"/>
              <a:t/>
            </a:r>
            <a:br>
              <a:rPr lang="el-GR" sz="2400" dirty="0"/>
            </a:br>
            <a:endParaRPr lang="el-GR" sz="2400" dirty="0"/>
          </a:p>
        </p:txBody>
      </p:sp>
      <p:sp>
        <p:nvSpPr>
          <p:cNvPr id="3" name="Content Placeholder 2"/>
          <p:cNvSpPr>
            <a:spLocks noGrp="1"/>
          </p:cNvSpPr>
          <p:nvPr>
            <p:ph idx="1"/>
          </p:nvPr>
        </p:nvSpPr>
        <p:spPr>
          <a:xfrm>
            <a:off x="1241026" y="4545353"/>
            <a:ext cx="8946541" cy="1080807"/>
          </a:xfrm>
        </p:spPr>
        <p:txBody>
          <a:bodyPr/>
          <a:lstStyle/>
          <a:p>
            <a:r>
              <a:rPr lang="el-GR" dirty="0" smtClean="0"/>
              <a:t>Τα φίλτρα </a:t>
            </a:r>
            <a:r>
              <a:rPr lang="en-US" dirty="0" smtClean="0"/>
              <a:t>IR (</a:t>
            </a:r>
            <a:r>
              <a:rPr lang="el-GR" dirty="0" smtClean="0"/>
              <a:t>Υπέρυθρου φάσματος</a:t>
            </a:r>
            <a:r>
              <a:rPr lang="en-US" dirty="0" smtClean="0"/>
              <a:t>)</a:t>
            </a:r>
            <a:endParaRPr lang="el-GR" dirty="0" smtClean="0"/>
          </a:p>
          <a:p>
            <a:r>
              <a:rPr lang="el-GR" dirty="0" smtClean="0"/>
              <a:t>Τα φίλτρα </a:t>
            </a:r>
            <a:r>
              <a:rPr lang="en-US" dirty="0" smtClean="0"/>
              <a:t>R+IR (</a:t>
            </a:r>
            <a:r>
              <a:rPr lang="el-GR" dirty="0" smtClean="0"/>
              <a:t>Κόκκινου και υπέρυθρου φάσματος</a:t>
            </a:r>
            <a:r>
              <a:rPr lang="en-US" dirty="0" smtClean="0"/>
              <a:t>)</a:t>
            </a:r>
            <a:endParaRPr lang="el-G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494" y="1935649"/>
            <a:ext cx="1867968" cy="1867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186" y="1952741"/>
            <a:ext cx="1850876" cy="1850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8670" y="1927145"/>
            <a:ext cx="1902068" cy="1902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2049049" y="1441938"/>
            <a:ext cx="926857" cy="369332"/>
          </a:xfrm>
          <a:prstGeom prst="rect">
            <a:avLst/>
          </a:prstGeom>
          <a:noFill/>
        </p:spPr>
        <p:txBody>
          <a:bodyPr wrap="none" rtlCol="0">
            <a:spAutoFit/>
          </a:bodyPr>
          <a:lstStyle/>
          <a:p>
            <a:r>
              <a:rPr lang="en-GB" dirty="0" smtClean="0"/>
              <a:t>610nm</a:t>
            </a:r>
            <a:endParaRPr lang="en-US" dirty="0"/>
          </a:p>
        </p:txBody>
      </p:sp>
      <p:sp>
        <p:nvSpPr>
          <p:cNvPr id="8" name="TextBox 7"/>
          <p:cNvSpPr txBox="1"/>
          <p:nvPr/>
        </p:nvSpPr>
        <p:spPr>
          <a:xfrm>
            <a:off x="5666275" y="1441938"/>
            <a:ext cx="926857" cy="369332"/>
          </a:xfrm>
          <a:prstGeom prst="rect">
            <a:avLst/>
          </a:prstGeom>
          <a:noFill/>
        </p:spPr>
        <p:txBody>
          <a:bodyPr wrap="none" rtlCol="0">
            <a:spAutoFit/>
          </a:bodyPr>
          <a:lstStyle/>
          <a:p>
            <a:r>
              <a:rPr lang="en-GB" dirty="0" smtClean="0"/>
              <a:t>685nm</a:t>
            </a:r>
            <a:endParaRPr lang="en-US" dirty="0"/>
          </a:p>
        </p:txBody>
      </p:sp>
      <p:sp>
        <p:nvSpPr>
          <p:cNvPr id="9" name="TextBox 8"/>
          <p:cNvSpPr txBox="1"/>
          <p:nvPr/>
        </p:nvSpPr>
        <p:spPr>
          <a:xfrm>
            <a:off x="9139195" y="1441938"/>
            <a:ext cx="926857" cy="369332"/>
          </a:xfrm>
          <a:prstGeom prst="rect">
            <a:avLst/>
          </a:prstGeom>
          <a:noFill/>
        </p:spPr>
        <p:txBody>
          <a:bodyPr wrap="none" rtlCol="0">
            <a:spAutoFit/>
          </a:bodyPr>
          <a:lstStyle/>
          <a:p>
            <a:r>
              <a:rPr lang="en-GB" dirty="0" smtClean="0"/>
              <a:t>850nm</a:t>
            </a:r>
            <a:endParaRPr lang="en-US" dirty="0"/>
          </a:p>
        </p:txBody>
      </p:sp>
    </p:spTree>
    <p:extLst>
      <p:ext uri="{BB962C8B-B14F-4D97-AF65-F5344CB8AC3E}">
        <p14:creationId xmlns:p14="http://schemas.microsoft.com/office/powerpoint/2010/main" val="4568666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47407"/>
          </a:xfrm>
        </p:spPr>
        <p:txBody>
          <a:bodyPr/>
          <a:lstStyle/>
          <a:p>
            <a:r>
              <a:rPr lang="el-GR" sz="2400" b="1" dirty="0" smtClean="0"/>
              <a:t>Τι τηλεσκόπιο πρέπει να έχω;</a:t>
            </a:r>
            <a:r>
              <a:rPr lang="el-GR" sz="2400" dirty="0"/>
              <a:t/>
            </a:r>
            <a:br>
              <a:rPr lang="el-GR" sz="2400" dirty="0"/>
            </a:br>
            <a:endParaRPr lang="el-GR" sz="2400" dirty="0"/>
          </a:p>
        </p:txBody>
      </p:sp>
      <p:sp>
        <p:nvSpPr>
          <p:cNvPr id="3" name="Content Placeholder 2"/>
          <p:cNvSpPr>
            <a:spLocks noGrp="1"/>
          </p:cNvSpPr>
          <p:nvPr>
            <p:ph idx="1"/>
          </p:nvPr>
        </p:nvSpPr>
        <p:spPr>
          <a:xfrm>
            <a:off x="1104293" y="1871943"/>
            <a:ext cx="8946541" cy="4195481"/>
          </a:xfrm>
        </p:spPr>
        <p:txBody>
          <a:bodyPr>
            <a:normAutofit fontScale="92500" lnSpcReduction="10000"/>
          </a:bodyPr>
          <a:lstStyle/>
          <a:p>
            <a:r>
              <a:rPr lang="el-GR" dirty="0"/>
              <a:t>Αυτό που πρέπει να έχετε υπόψη σας, εδώ για την αγορά </a:t>
            </a:r>
            <a:r>
              <a:rPr lang="el-GR" dirty="0" smtClean="0"/>
              <a:t>ενός </a:t>
            </a:r>
            <a:r>
              <a:rPr lang="el-GR" dirty="0"/>
              <a:t>φίλτρου </a:t>
            </a:r>
            <a:r>
              <a:rPr lang="el-GR" dirty="0" err="1"/>
              <a:t>υπερύθρων</a:t>
            </a:r>
            <a:r>
              <a:rPr lang="el-GR" dirty="0"/>
              <a:t>,  είναι η διάμετρος του τηλεσκοπίου σας. Όσο μεγαλύτερο είναι το τηλεσκόπιο, τόσο καλύτερα θα συμβαδίζει με τη χαμηλότερη ανάλυση των φωτογραφιών στο υπέρυθρο. </a:t>
            </a:r>
          </a:p>
          <a:p>
            <a:pPr marL="0" indent="0">
              <a:buNone/>
            </a:pPr>
            <a:endParaRPr lang="el-GR" dirty="0"/>
          </a:p>
          <a:p>
            <a:r>
              <a:rPr lang="el-GR" dirty="0"/>
              <a:t>Με τηλεσκόπια μικρότερα από 250/300 </a:t>
            </a:r>
            <a:r>
              <a:rPr lang="en-US" dirty="0" smtClean="0"/>
              <a:t>mm</a:t>
            </a:r>
            <a:r>
              <a:rPr lang="el-GR" dirty="0" smtClean="0"/>
              <a:t>να </a:t>
            </a:r>
            <a:r>
              <a:rPr lang="el-GR" dirty="0"/>
              <a:t>αποφεύγετε φίλτρα από τα 800 </a:t>
            </a:r>
            <a:r>
              <a:rPr lang="el-GR" dirty="0" err="1"/>
              <a:t>nm</a:t>
            </a:r>
            <a:r>
              <a:rPr lang="el-GR" dirty="0"/>
              <a:t> και πάνω, γιατί με μικρή διάμετρο η απώλεια ανάλυσης θα είναι μεγάλη.</a:t>
            </a:r>
          </a:p>
          <a:p>
            <a:pPr marL="0" indent="0">
              <a:buNone/>
            </a:pPr>
            <a:r>
              <a:rPr lang="el-GR" dirty="0"/>
              <a:t> </a:t>
            </a:r>
          </a:p>
          <a:p>
            <a:r>
              <a:rPr lang="el-GR" dirty="0"/>
              <a:t>Η δυνατότητα επιλογής μεταξύ </a:t>
            </a:r>
            <a:r>
              <a:rPr lang="el-GR" dirty="0" smtClean="0"/>
              <a:t>διαφορετικών </a:t>
            </a:r>
            <a:r>
              <a:rPr lang="el-GR" dirty="0"/>
              <a:t>φίλτρων </a:t>
            </a:r>
            <a:r>
              <a:rPr lang="el-GR" dirty="0" err="1"/>
              <a:t>υπερύθρων</a:t>
            </a:r>
            <a:r>
              <a:rPr lang="el-GR" dirty="0"/>
              <a:t>, αν αυτό είναι δυνατόν,  θα σας επιτρέψει να προσαρμόσετε με ακρίβεια το καλύτερο </a:t>
            </a:r>
            <a:r>
              <a:rPr lang="el-GR" dirty="0" smtClean="0"/>
              <a:t>φίλτρο </a:t>
            </a:r>
            <a:r>
              <a:rPr lang="el-GR" dirty="0"/>
              <a:t>όταν το </a:t>
            </a:r>
            <a:r>
              <a:rPr lang="el-GR" dirty="0" err="1"/>
              <a:t>seeing</a:t>
            </a:r>
            <a:r>
              <a:rPr lang="el-GR" dirty="0"/>
              <a:t> δεν είναι καλό, επειδή οι αναταράξεις είναι όλο και λιγότερες όταν πηγαίνετε βαθύτερα στο υπέρυθρο.</a:t>
            </a:r>
          </a:p>
          <a:p>
            <a:endParaRPr lang="el-GR" dirty="0"/>
          </a:p>
        </p:txBody>
      </p:sp>
    </p:spTree>
    <p:extLst>
      <p:ext uri="{BB962C8B-B14F-4D97-AF65-F5344CB8AC3E}">
        <p14:creationId xmlns:p14="http://schemas.microsoft.com/office/powerpoint/2010/main" val="2113484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7168" y="2833968"/>
            <a:ext cx="8946541" cy="1137957"/>
          </a:xfrm>
        </p:spPr>
        <p:txBody>
          <a:bodyPr/>
          <a:lstStyle/>
          <a:p>
            <a:r>
              <a:rPr lang="el-GR" dirty="0"/>
              <a:t>Ο κάθε πλανήτης </a:t>
            </a:r>
            <a:r>
              <a:rPr lang="el-GR" dirty="0" smtClean="0"/>
              <a:t>αποκαλύπτει </a:t>
            </a:r>
            <a:r>
              <a:rPr lang="el-GR" dirty="0"/>
              <a:t>και διαφορετικά χαρακτηριστικά στο </a:t>
            </a:r>
            <a:r>
              <a:rPr lang="el-GR" dirty="0" smtClean="0"/>
              <a:t>υπέρυθρο </a:t>
            </a:r>
            <a:r>
              <a:rPr lang="el-GR" dirty="0"/>
              <a:t>μήκος </a:t>
            </a:r>
            <a:r>
              <a:rPr lang="el-GR" dirty="0" smtClean="0"/>
              <a:t>κύματος, γι’ αυτό </a:t>
            </a:r>
            <a:r>
              <a:rPr lang="el-GR" dirty="0"/>
              <a:t>πρέπει να ξέρουμε ποια είναι αυτά και τι περιμένουμε να δούμε. </a:t>
            </a:r>
          </a:p>
          <a:p>
            <a:pPr marL="0" indent="0">
              <a:buNone/>
            </a:pPr>
            <a:endParaRPr lang="el-GR" dirty="0"/>
          </a:p>
        </p:txBody>
      </p:sp>
      <p:sp>
        <p:nvSpPr>
          <p:cNvPr id="4" name="Title 1"/>
          <p:cNvSpPr txBox="1">
            <a:spLocks/>
          </p:cNvSpPr>
          <p:nvPr/>
        </p:nvSpPr>
        <p:spPr>
          <a:xfrm>
            <a:off x="788986" y="279026"/>
            <a:ext cx="9404723" cy="5474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l-GR" sz="2400" b="1" dirty="0" smtClean="0"/>
              <a:t>Τι βλέπουμε σε κάθε πλανήτη;</a:t>
            </a:r>
            <a:r>
              <a:rPr lang="el-GR" sz="2400" dirty="0" smtClean="0"/>
              <a:t/>
            </a:r>
            <a:br>
              <a:rPr lang="el-GR" sz="2400" dirty="0" smtClean="0"/>
            </a:br>
            <a:endParaRPr lang="el-GR" sz="2400" dirty="0"/>
          </a:p>
        </p:txBody>
      </p:sp>
    </p:spTree>
    <p:extLst>
      <p:ext uri="{BB962C8B-B14F-4D97-AF65-F5344CB8AC3E}">
        <p14:creationId xmlns:p14="http://schemas.microsoft.com/office/powerpoint/2010/main" val="797778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338</TotalTime>
  <Words>1026</Words>
  <Application>Microsoft Office PowerPoint</Application>
  <PresentationFormat>Widescreen</PresentationFormat>
  <Paragraphs>62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 3</vt:lpstr>
      <vt:lpstr>Ion</vt:lpstr>
      <vt:lpstr>Φωτογραφίζοντας στο υπέρυθρο μήκος κύματος</vt:lpstr>
      <vt:lpstr>James Web - υπέρυθρο φως </vt:lpstr>
      <vt:lpstr>William Herschel </vt:lpstr>
      <vt:lpstr>Τι είναι το υπέρυθρο φως ή η υπέρυθρη ενέργεια; </vt:lpstr>
      <vt:lpstr>Το φάσμα </vt:lpstr>
      <vt:lpstr>Τι πρέπει να γνωρίζετε για το υπέρυθρο </vt:lpstr>
      <vt:lpstr>Τα φίλτρα υπερύθρου </vt:lpstr>
      <vt:lpstr>Τι τηλεσκόπιο πρέπει να έχω; </vt:lpstr>
      <vt:lpstr>PowerPoint Presentation</vt:lpstr>
      <vt:lpstr>PowerPoint Presentation</vt:lpstr>
      <vt:lpstr>PowerPoint Presentation</vt:lpstr>
      <vt:lpstr>PowerPoint Presentation</vt:lpstr>
      <vt:lpstr>PowerPoint Presentation</vt:lpstr>
      <vt:lpstr>PowerPoint Presentation</vt:lpstr>
      <vt:lpstr>Στον πλανήτη Άρη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Φωτογραφίζοντας στο υπέρυθρο μήκος κύματος</dc:title>
  <dc:creator>Bouhras, Ioannis</dc:creator>
  <cp:lastModifiedBy>ioannisb</cp:lastModifiedBy>
  <cp:revision>52</cp:revision>
  <dcterms:created xsi:type="dcterms:W3CDTF">2024-02-29T11:41:36Z</dcterms:created>
  <dcterms:modified xsi:type="dcterms:W3CDTF">2024-03-12T16:12:16Z</dcterms:modified>
</cp:coreProperties>
</file>